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100"/>
  </p:notesMasterIdLst>
  <p:handoutMasterIdLst>
    <p:handoutMasterId r:id="rId101"/>
  </p:handoutMasterIdLst>
  <p:sldIdLst>
    <p:sldId id="682" r:id="rId2"/>
    <p:sldId id="1830" r:id="rId3"/>
    <p:sldId id="1878" r:id="rId4"/>
    <p:sldId id="341" r:id="rId5"/>
    <p:sldId id="431" r:id="rId6"/>
    <p:sldId id="432" r:id="rId7"/>
    <p:sldId id="479" r:id="rId8"/>
    <p:sldId id="1770" r:id="rId9"/>
    <p:sldId id="1771" r:id="rId10"/>
    <p:sldId id="446" r:id="rId11"/>
    <p:sldId id="480" r:id="rId12"/>
    <p:sldId id="455" r:id="rId13"/>
    <p:sldId id="481" r:id="rId14"/>
    <p:sldId id="434" r:id="rId15"/>
    <p:sldId id="482" r:id="rId16"/>
    <p:sldId id="1832" r:id="rId17"/>
    <p:sldId id="456" r:id="rId18"/>
    <p:sldId id="1833" r:id="rId19"/>
    <p:sldId id="1836" r:id="rId20"/>
    <p:sldId id="1882" r:id="rId21"/>
    <p:sldId id="361" r:id="rId22"/>
    <p:sldId id="457" r:id="rId23"/>
    <p:sldId id="483" r:id="rId24"/>
    <p:sldId id="484" r:id="rId25"/>
    <p:sldId id="1879" r:id="rId26"/>
    <p:sldId id="1881" r:id="rId27"/>
    <p:sldId id="1883" r:id="rId28"/>
    <p:sldId id="459" r:id="rId29"/>
    <p:sldId id="461" r:id="rId30"/>
    <p:sldId id="1772" r:id="rId31"/>
    <p:sldId id="485" r:id="rId32"/>
    <p:sldId id="1877" r:id="rId33"/>
    <p:sldId id="1837" r:id="rId34"/>
    <p:sldId id="1838" r:id="rId35"/>
    <p:sldId id="487" r:id="rId36"/>
    <p:sldId id="488" r:id="rId37"/>
    <p:sldId id="489" r:id="rId38"/>
    <p:sldId id="490" r:id="rId39"/>
    <p:sldId id="388" r:id="rId40"/>
    <p:sldId id="491" r:id="rId41"/>
    <p:sldId id="1839" r:id="rId42"/>
    <p:sldId id="1840" r:id="rId43"/>
    <p:sldId id="1851" r:id="rId44"/>
    <p:sldId id="1849" r:id="rId45"/>
    <p:sldId id="390" r:id="rId46"/>
    <p:sldId id="391" r:id="rId47"/>
    <p:sldId id="392" r:id="rId48"/>
    <p:sldId id="493" r:id="rId49"/>
    <p:sldId id="1842" r:id="rId50"/>
    <p:sldId id="1843" r:id="rId51"/>
    <p:sldId id="494" r:id="rId52"/>
    <p:sldId id="749" r:id="rId53"/>
    <p:sldId id="1852" r:id="rId54"/>
    <p:sldId id="1853" r:id="rId55"/>
    <p:sldId id="1854" r:id="rId56"/>
    <p:sldId id="1885" r:id="rId57"/>
    <p:sldId id="1855" r:id="rId58"/>
    <p:sldId id="1844" r:id="rId59"/>
    <p:sldId id="1845" r:id="rId60"/>
    <p:sldId id="700" r:id="rId61"/>
    <p:sldId id="394" r:id="rId62"/>
    <p:sldId id="702" r:id="rId63"/>
    <p:sldId id="465" r:id="rId64"/>
    <p:sldId id="397" r:id="rId65"/>
    <p:sldId id="464" r:id="rId66"/>
    <p:sldId id="399" r:id="rId67"/>
    <p:sldId id="400" r:id="rId68"/>
    <p:sldId id="1858" r:id="rId69"/>
    <p:sldId id="1865" r:id="rId70"/>
    <p:sldId id="1866" r:id="rId71"/>
    <p:sldId id="1861" r:id="rId72"/>
    <p:sldId id="1860" r:id="rId73"/>
    <p:sldId id="1862" r:id="rId74"/>
    <p:sldId id="1863" r:id="rId75"/>
    <p:sldId id="1864" r:id="rId76"/>
    <p:sldId id="750" r:id="rId77"/>
    <p:sldId id="1773" r:id="rId78"/>
    <p:sldId id="1774" r:id="rId79"/>
    <p:sldId id="404" r:id="rId80"/>
    <p:sldId id="1867" r:id="rId81"/>
    <p:sldId id="470" r:id="rId82"/>
    <p:sldId id="1868" r:id="rId83"/>
    <p:sldId id="1886" r:id="rId84"/>
    <p:sldId id="1869" r:id="rId85"/>
    <p:sldId id="1870" r:id="rId86"/>
    <p:sldId id="1871" r:id="rId87"/>
    <p:sldId id="471" r:id="rId88"/>
    <p:sldId id="1872" r:id="rId89"/>
    <p:sldId id="1847" r:id="rId90"/>
    <p:sldId id="732" r:id="rId91"/>
    <p:sldId id="1873" r:id="rId92"/>
    <p:sldId id="1874" r:id="rId93"/>
    <p:sldId id="472" r:id="rId94"/>
    <p:sldId id="1875" r:id="rId95"/>
    <p:sldId id="421" r:id="rId96"/>
    <p:sldId id="415" r:id="rId97"/>
    <p:sldId id="1784" r:id="rId98"/>
    <p:sldId id="1876" r:id="rId9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6" autoAdjust="0"/>
    <p:restoredTop sz="79388" autoAdjust="0"/>
  </p:normalViewPr>
  <p:slideViewPr>
    <p:cSldViewPr>
      <p:cViewPr varScale="1">
        <p:scale>
          <a:sx n="96" d="100"/>
          <a:sy n="96" d="100"/>
        </p:scale>
        <p:origin x="1304" y="160"/>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2/3/24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2/3/24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14</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some basic aspects of word meaning, which give us some desiderata for building a computational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10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544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5</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that a word can be simply represented as a vector of counts, a fundamental idea that underlies all embedding representations.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0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45</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6</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We've seen in detail the vector cosine, the most common algorithm for computing word similarity.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320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factors. The first factor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Although we can just use the raw count as the term frequency,  more commonly we squash the raw frequency a bit, by using the log10 of the frequency instead. The intuition is that a word appearing 100 times in a document doesn’t make that word 100 times more likely to be relevant to the meaning of the document. Because we can’t take the log of 0, we normally return 0 for counts of 0, and add 1 to the log otherwise, so counts of 0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0, counts of 1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1, but counts of 10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2 (and counts of 5 are in between).</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7</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a:t>
            </a:r>
            <a:r>
              <a:rPr lang="en-US" sz="1200" kern="1200">
                <a:solidFill>
                  <a:schemeClr val="tx1"/>
                </a:solidFill>
                <a:effectLst/>
                <a:latin typeface="+mn-lt"/>
                <a:ea typeface="+mn-ea"/>
                <a:cs typeface="+mn-cs"/>
              </a:rPr>
              <a:t>same matrix. </a:t>
            </a:r>
            <a:r>
              <a:rPr lang="en-US" sz="1200" kern="1200" dirty="0">
                <a:solidFill>
                  <a:schemeClr val="tx1"/>
                </a:solidFill>
                <a:effectLst/>
                <a:latin typeface="+mn-lt"/>
                <a:ea typeface="+mn-ea"/>
                <a:cs typeface="+mn-cs"/>
              </a:rPr>
              <a:t>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use </a:t>
            </a:r>
            <a:r>
              <a:rPr lang="en-US" baseline="0" dirty="0" err="1"/>
              <a:t>tf-idf</a:t>
            </a:r>
            <a:r>
              <a:rPr lang="en-US" baseline="0" dirty="0"/>
              <a:t> weights to computing weighted vectors representing word.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536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the </a:t>
            </a:r>
            <a:r>
              <a:rPr lang="en-US" baseline="0" dirty="0" err="1"/>
              <a:t>skipgram</a:t>
            </a:r>
            <a:r>
              <a:rPr lang="en-US" baseline="0" dirty="0"/>
              <a:t> classifier functions.  In the next section we'll turn to learning its weights, which is the goal of building the classifier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50914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learn word2vec embeddings, one of the most popular static embedding method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8049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91</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95</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96</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97</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various properties of embeddings, include how they reflect cultural biases in the text they are trained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4438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8038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2/3/24</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2/3/24</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2/3/24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2/3/24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2/3/24</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2/3/24</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5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6.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7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8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50499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4051688062"/>
              </p:ext>
            </p:extLst>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Tree>
    <p:extLst>
      <p:ext uri="{BB962C8B-B14F-4D97-AF65-F5344CB8AC3E}">
        <p14:creationId xmlns:p14="http://schemas.microsoft.com/office/powerpoint/2010/main" val="101039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606861031"/>
              </p:ext>
            </p:extLst>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332404" y="6513731"/>
            <a:ext cx="4872296" cy="369332"/>
          </a:xfrm>
          <a:prstGeom prst="rect">
            <a:avLst/>
          </a:prstGeom>
          <a:noFill/>
        </p:spPr>
        <p:txBody>
          <a:bodyPr wrap="none" rtlCol="0">
            <a:spAutoFit/>
          </a:bodyPr>
          <a:lstStyle/>
          <a:p>
            <a:r>
              <a:rPr lang="en-US"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Tree>
    <p:extLst>
      <p:ext uri="{BB962C8B-B14F-4D97-AF65-F5344CB8AC3E}">
        <p14:creationId xmlns:p14="http://schemas.microsoft.com/office/powerpoint/2010/main" val="4653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358912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53404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838201" y="1600199"/>
            <a:ext cx="11125200" cy="5257801"/>
          </a:xfrm>
        </p:spPr>
        <p:txBody>
          <a:bodyPr>
            <a:normAutofit fontScale="92500" lnSpcReduction="20000"/>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That's not very satisfactory!</a:t>
            </a:r>
            <a:endParaRPr lang="en-US" sz="4000" dirty="0"/>
          </a:p>
          <a:p>
            <a:r>
              <a:rPr lang="en-US" sz="4000" dirty="0"/>
              <a:t>Introductory logic classes:</a:t>
            </a:r>
          </a:p>
          <a:p>
            <a:pPr lvl="1"/>
            <a:r>
              <a:rPr lang="en-US" sz="3600" dirty="0"/>
              <a:t>The meaning of "dog" is DOG;  cat is CAT</a:t>
            </a:r>
          </a:p>
          <a:p>
            <a:pPr marL="201079" lvl="1" indent="0">
              <a:buNone/>
            </a:pPr>
            <a:r>
              <a:rPr lang="en-US" sz="3600" dirty="0"/>
              <a:t>          ∀x DOG(x) ⟶ MAMMAL(x)</a:t>
            </a:r>
          </a:p>
          <a:p>
            <a:r>
              <a:rPr lang="en-US" sz="4000" dirty="0"/>
              <a:t>Old linguistics joke by Barbara Partee in 1967:</a:t>
            </a:r>
          </a:p>
          <a:p>
            <a:pPr lvl="1"/>
            <a:r>
              <a:rPr lang="en-US" sz="3600" dirty="0"/>
              <a:t>Q: What's the meaning of life?</a:t>
            </a:r>
          </a:p>
          <a:p>
            <a:pPr lvl="1"/>
            <a:r>
              <a:rPr lang="en-US" sz="3600" dirty="0"/>
              <a:t>A: LIFE</a:t>
            </a:r>
          </a:p>
          <a:p>
            <a:r>
              <a:rPr lang="en-US" sz="4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9296400" cy="932596"/>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Can we build a theory of how to represent word meaning, that accounts for at least some of the desiderata?</a:t>
            </a:r>
          </a:p>
          <a:p>
            <a:pPr marL="0" indent="0"/>
            <a:r>
              <a:rPr lang="en-US" sz="3600" dirty="0"/>
              <a:t>We'll introduce </a:t>
            </a:r>
            <a:r>
              <a:rPr lang="en-US" sz="3600" b="1" dirty="0"/>
              <a:t>vector semantics</a:t>
            </a:r>
          </a:p>
          <a:p>
            <a:pPr marL="0" indent="0"/>
            <a:r>
              <a:rPr lang="en-US" sz="3600" b="1" dirty="0"/>
              <a:t>	</a:t>
            </a:r>
            <a:r>
              <a:rPr lang="en-US" sz="3600" dirty="0"/>
              <a:t>The standard model in language processing!</a:t>
            </a:r>
          </a:p>
          <a:p>
            <a:pPr marL="0" indent="0"/>
            <a:r>
              <a:rPr lang="en-US" sz="36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8747760" cy="932596"/>
          </a:xfrm>
        </p:spPr>
        <p:txBody>
          <a:bodyPr/>
          <a:lstStyle/>
          <a:p>
            <a:r>
              <a:rPr lang="en-US" dirty="0"/>
              <a:t>Ludwig Wittgenstein</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PI #43: </a:t>
            </a:r>
          </a:p>
          <a:p>
            <a:pPr marL="319088" lvl="1" indent="0">
              <a:buNone/>
            </a:pPr>
            <a:r>
              <a:rPr lang="en-US" sz="3600" dirty="0"/>
              <a:t>"The meaning of a word is its use in the language"</a:t>
            </a:r>
          </a:p>
        </p:txBody>
      </p:sp>
    </p:spTree>
    <p:extLst>
      <p:ext uri="{BB962C8B-B14F-4D97-AF65-F5344CB8AC3E}">
        <p14:creationId xmlns:p14="http://schemas.microsoft.com/office/powerpoint/2010/main" val="1843367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synonyms</a:t>
            </a:r>
            <a:r>
              <a:rPr lang="en-US" sz="3200" dirty="0"/>
              <a:t>.</a:t>
            </a:r>
          </a:p>
          <a:p>
            <a:pPr marL="0" indent="0"/>
            <a:endParaRPr lang="en-US" sz="32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838200" y="159603"/>
            <a:ext cx="11353800" cy="907196"/>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066800" y="1447799"/>
            <a:ext cx="10744200" cy="5250597"/>
          </a:xfrm>
        </p:spPr>
        <p:txBody>
          <a:bodyPr>
            <a:normAutofit lnSpcReduction="10000"/>
          </a:bodyPr>
          <a:lstStyle/>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0" y="159603"/>
            <a:ext cx="10561320" cy="907196"/>
          </a:xfrm>
        </p:spPr>
        <p:txBody>
          <a:bodyPr>
            <a:noAutofit/>
          </a:bodyPr>
          <a:lstStyle/>
          <a:p>
            <a:r>
              <a:rPr lang="en-US" sz="36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distribution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1097280" y="159603"/>
            <a:ext cx="10866120" cy="907196"/>
          </a:xfrm>
        </p:spPr>
        <p:txBody>
          <a:bodyPr>
            <a:noAutofit/>
          </a:bodyPr>
          <a:lstStyle/>
          <a:p>
            <a:r>
              <a:rPr lang="en-US" sz="380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990600" y="1219200"/>
            <a:ext cx="11201400" cy="5486400"/>
          </a:xfrm>
        </p:spPr>
        <p:txBody>
          <a:bodyPr>
            <a:normAutofit/>
          </a:bodyPr>
          <a:lstStyle/>
          <a:p>
            <a:r>
              <a:rPr lang="en-US" dirty="0"/>
              <a:t>3 affective dimensions for a word</a:t>
            </a:r>
          </a:p>
          <a:p>
            <a:pPr lvl="1"/>
            <a:r>
              <a:rPr lang="en-US" sz="2800" b="1" dirty="0"/>
              <a:t>valence</a:t>
            </a:r>
            <a:r>
              <a:rPr lang="en-US" sz="2800" dirty="0"/>
              <a:t>: pleasantness </a:t>
            </a:r>
          </a:p>
          <a:p>
            <a:pPr lvl="1"/>
            <a:r>
              <a:rPr lang="en-US" sz="2800" b="1" dirty="0"/>
              <a:t>arousal</a:t>
            </a:r>
            <a:r>
              <a:rPr lang="en-US" sz="2800" dirty="0"/>
              <a:t>: intensity of emotion </a:t>
            </a:r>
          </a:p>
          <a:p>
            <a:pPr lvl="1"/>
            <a:r>
              <a:rPr lang="en-US" sz="2800" b="1" dirty="0"/>
              <a:t>dominance</a:t>
            </a:r>
            <a:r>
              <a:rPr lang="en-US" sz="2800" dirty="0"/>
              <a:t>: the degree of control exerted</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extLst>
              <p:ext uri="{D42A27DB-BD31-4B8C-83A1-F6EECF244321}">
                <p14:modId xmlns:p14="http://schemas.microsoft.com/office/powerpoint/2010/main" val="1199407861"/>
              </p:ext>
            </p:extLst>
          </p:nvPr>
        </p:nvGraphicFramePr>
        <p:xfrm>
          <a:off x="1097280" y="319532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10068637" y="4419600"/>
            <a:ext cx="2052165" cy="646331"/>
          </a:xfrm>
          <a:prstGeom prst="rect">
            <a:avLst/>
          </a:prstGeom>
          <a:noFill/>
        </p:spPr>
        <p:txBody>
          <a:bodyPr wrap="none" rtlCol="0">
            <a:spAutoFit/>
          </a:bodyPr>
          <a:lstStyle/>
          <a:p>
            <a:r>
              <a:rPr lang="en-US" dirty="0"/>
              <a:t>NRC VAD Lexicon </a:t>
            </a:r>
          </a:p>
          <a:p>
            <a:r>
              <a:rPr lang="en-US"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vector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Called an "embedding" because it's embedded into a space (see textbook)</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538418" y="990600"/>
            <a:ext cx="10642662" cy="907196"/>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18" y="3124200"/>
            <a:ext cx="11165963" cy="2054272"/>
          </a:xfrm>
        </p:spPr>
      </p:pic>
    </p:spTree>
    <p:extLst>
      <p:ext uri="{BB962C8B-B14F-4D97-AF65-F5344CB8AC3E}">
        <p14:creationId xmlns:p14="http://schemas.microsoft.com/office/powerpoint/2010/main" val="183858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204914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246494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p:spTree>
    <p:extLst>
      <p:ext uri="{BB962C8B-B14F-4D97-AF65-F5344CB8AC3E}">
        <p14:creationId xmlns:p14="http://schemas.microsoft.com/office/powerpoint/2010/main" val="2630024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39</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2222500" y="1866763"/>
            <a:ext cx="10091184" cy="3046988"/>
          </a:xfrm>
          <a:prstGeom prst="rect">
            <a:avLst/>
          </a:prstGeom>
        </p:spPr>
        <p:txBody>
          <a:bodyPr wrap="square">
            <a:spAutoFit/>
          </a:bodyPr>
          <a:lstStyle/>
          <a:p>
            <a:r>
              <a:rPr lang="en-US" sz="4800" dirty="0">
                <a:latin typeface="Calibri" panose="020F0502020204030204" pitchFamily="34" charset="0"/>
                <a:cs typeface="Calibri" panose="020F0502020204030204" pitchFamily="34" charset="0"/>
              </a:rPr>
              <a:t>mouse (N)</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1. any of numerous small rodents...</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2. a hand-operated device that controls a cursor... </a:t>
            </a:r>
            <a:endParaRPr lang="en-US" sz="54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990600" y="184516"/>
            <a:ext cx="9220200" cy="721741"/>
          </a:xfrm>
        </p:spPr>
        <p:txBody>
          <a:bodyPr>
            <a:normAutofit/>
          </a:bodyPr>
          <a:lstStyle/>
          <a:p>
            <a:r>
              <a:rPr lang="en-US" dirty="0"/>
              <a:t>Lemmas and senses</a:t>
            </a:r>
          </a:p>
        </p:txBody>
      </p:sp>
      <p:sp>
        <p:nvSpPr>
          <p:cNvPr id="10" name="TextBox 9"/>
          <p:cNvSpPr txBox="1"/>
          <p:nvPr/>
        </p:nvSpPr>
        <p:spPr>
          <a:xfrm>
            <a:off x="229139" y="3038133"/>
            <a:ext cx="1266693" cy="646331"/>
          </a:xfrm>
          <a:prstGeom prst="rect">
            <a:avLst/>
          </a:prstGeom>
          <a:noFill/>
        </p:spPr>
        <p:txBody>
          <a:bodyPr wrap="none" rtlCol="0">
            <a:spAutoFit/>
          </a:bodyPr>
          <a:lstStyle/>
          <a:p>
            <a:r>
              <a:rPr lang="en-US" sz="3600" b="1" dirty="0">
                <a:solidFill>
                  <a:srgbClr val="0432FF"/>
                </a:solidFill>
              </a:rPr>
              <a:t>sense</a:t>
            </a:r>
            <a:endParaRPr lang="en-US" b="1" dirty="0">
              <a:solidFill>
                <a:srgbClr val="0432FF"/>
              </a:solidFill>
            </a:endParaRPr>
          </a:p>
        </p:txBody>
      </p:sp>
      <p:sp>
        <p:nvSpPr>
          <p:cNvPr id="9" name="TextBox 8"/>
          <p:cNvSpPr txBox="1"/>
          <p:nvPr/>
        </p:nvSpPr>
        <p:spPr>
          <a:xfrm>
            <a:off x="3596654" y="1066800"/>
            <a:ext cx="1508746"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22" name="Straight Arrow Connector 21"/>
          <p:cNvCxnSpPr>
            <a:cxnSpLocks/>
            <a:stCxn id="10" idx="3"/>
          </p:cNvCxnSpPr>
          <p:nvPr/>
        </p:nvCxnSpPr>
        <p:spPr>
          <a:xfrm flipV="1">
            <a:off x="1495832" y="3038133"/>
            <a:ext cx="726668" cy="32316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508532" y="3616878"/>
            <a:ext cx="713968" cy="19312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3596654" y="1713131"/>
            <a:ext cx="754373" cy="34426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741248" y="5468034"/>
            <a:ext cx="11103168" cy="1200329"/>
          </a:xfrm>
          <a:prstGeom prst="rect">
            <a:avLst/>
          </a:prstGeom>
        </p:spPr>
        <p:txBody>
          <a:bodyPr wrap="none">
            <a:spAutoFit/>
          </a:bodyPr>
          <a:lstStyle/>
          <a:p>
            <a:r>
              <a:rPr lang="en-US" sz="3600" dirty="0"/>
              <a:t>A </a:t>
            </a:r>
            <a:r>
              <a:rPr lang="en-US" sz="3600" dirty="0">
                <a:solidFill>
                  <a:srgbClr val="0000FF"/>
                </a:solidFill>
              </a:rPr>
              <a:t>sense</a:t>
            </a:r>
            <a:r>
              <a:rPr lang="en-US" sz="3600" dirty="0"/>
              <a:t> or “</a:t>
            </a:r>
            <a:r>
              <a:rPr lang="en-US" sz="3600" dirty="0">
                <a:solidFill>
                  <a:srgbClr val="0000FF"/>
                </a:solidFill>
              </a:rPr>
              <a:t>concept</a:t>
            </a:r>
            <a:r>
              <a:rPr lang="en-US" sz="3600" dirty="0"/>
              <a:t>” is the meaning component of a word</a:t>
            </a:r>
          </a:p>
          <a:p>
            <a:r>
              <a:rPr lang="en-US" sz="3600" dirty="0"/>
              <a:t>Lemmas can be </a:t>
            </a:r>
            <a:r>
              <a:rPr lang="en-US" sz="3600" dirty="0">
                <a:solidFill>
                  <a:srgbClr val="0000FF"/>
                </a:solidFill>
              </a:rPr>
              <a:t>polysemous</a:t>
            </a:r>
            <a:r>
              <a:rPr lang="en-US" sz="36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7427703" y="4542898"/>
            <a:ext cx="4442113" cy="369332"/>
          </a:xfrm>
          <a:prstGeom prst="rect">
            <a:avLst/>
          </a:prstGeom>
          <a:noFill/>
        </p:spPr>
        <p:txBody>
          <a:bodyPr wrap="none" rtlCol="0">
            <a:spAutoFit/>
          </a:bodyPr>
          <a:lstStyle/>
          <a:p>
            <a:r>
              <a:rPr lang="en-US"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455737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191000" y="297181"/>
            <a:ext cx="8001000" cy="5257800"/>
          </a:xfrm>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173658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p:spTree>
    <p:extLst>
      <p:ext uri="{BB962C8B-B14F-4D97-AF65-F5344CB8AC3E}">
        <p14:creationId xmlns:p14="http://schemas.microsoft.com/office/powerpoint/2010/main" val="1685175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46</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5453825"/>
              </p:ext>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47</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823536138"/>
              </p:ext>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name="Equation" r:id="rId3" imgW="2921000" imgH="673100" progId="Equation.3">
                  <p:embed/>
                </p:oleObj>
              </mc:Choice>
              <mc:Fallback>
                <p:oleObj name="Equation" r:id="rId3" imgW="2921000" imgH="673100" progId="Equation.3">
                  <p:embed/>
                  <p:pic>
                    <p:nvPicPr>
                      <p:cNvPr id="0" name=""/>
                      <p:cNvPicPr>
                        <a:picLocks noChangeAspect="1" noChangeArrowheads="1"/>
                      </p:cNvPicPr>
                      <p:nvPr/>
                    </p:nvPicPr>
                    <p:blipFill>
                      <a:blip r:embed="rId4"/>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5">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6">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6">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5">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56712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95197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77900" y="152400"/>
            <a:ext cx="10591800" cy="9144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990600" y="1371600"/>
            <a:ext cx="10744200" cy="4724400"/>
          </a:xfrm>
        </p:spPr>
        <p:txBody>
          <a:bodyPr>
            <a:noAutofit/>
          </a:bodyPr>
          <a:lstStyle/>
          <a:p>
            <a:r>
              <a:rPr lang="en-US" sz="3600" dirty="0"/>
              <a:t>Synonyms have the same meaning in some or all contexts.</a:t>
            </a:r>
          </a:p>
          <a:p>
            <a:pPr lvl="1">
              <a:lnSpc>
                <a:spcPct val="90000"/>
              </a:lnSpc>
            </a:pPr>
            <a:r>
              <a:rPr lang="en-US" sz="3200" dirty="0"/>
              <a:t>filbert / hazelnut</a:t>
            </a:r>
          </a:p>
          <a:p>
            <a:pPr lvl="1">
              <a:lnSpc>
                <a:spcPct val="90000"/>
              </a:lnSpc>
            </a:pPr>
            <a:r>
              <a:rPr lang="en-US" sz="3200" dirty="0"/>
              <a:t>couch / sofa</a:t>
            </a:r>
          </a:p>
          <a:p>
            <a:pPr lvl="1">
              <a:lnSpc>
                <a:spcPct val="90000"/>
              </a:lnSpc>
            </a:pPr>
            <a:r>
              <a:rPr lang="en-US" sz="3200" dirty="0"/>
              <a:t>big / large</a:t>
            </a:r>
          </a:p>
          <a:p>
            <a:pPr lvl="1">
              <a:lnSpc>
                <a:spcPct val="90000"/>
              </a:lnSpc>
            </a:pPr>
            <a:r>
              <a:rPr lang="en-US" sz="3200" dirty="0"/>
              <a:t>automobile / car</a:t>
            </a:r>
          </a:p>
          <a:p>
            <a:pPr lvl="1">
              <a:lnSpc>
                <a:spcPct val="90000"/>
              </a:lnSpc>
            </a:pPr>
            <a:r>
              <a:rPr lang="en-US" sz="3200" dirty="0"/>
              <a:t>vomit / throw up</a:t>
            </a:r>
          </a:p>
          <a:p>
            <a:pPr lvl="1">
              <a:lnSpc>
                <a:spcPct val="90000"/>
              </a:lnSpc>
            </a:pPr>
            <a:r>
              <a:rPr lang="en-US" sz="3200" dirty="0"/>
              <a:t>water / H</a:t>
            </a:r>
            <a:r>
              <a:rPr lang="en-US" sz="3200" baseline="-25000" dirty="0"/>
              <a:t>2</a:t>
            </a:r>
            <a:r>
              <a:rPr lang="en-US" sz="3200" dirty="0"/>
              <a:t>0</a:t>
            </a:r>
          </a:p>
        </p:txBody>
      </p:sp>
    </p:spTree>
    <p:extLst>
      <p:ext uri="{BB962C8B-B14F-4D97-AF65-F5344CB8AC3E}">
        <p14:creationId xmlns:p14="http://schemas.microsoft.com/office/powerpoint/2010/main" val="757719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4056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frequencies.</a:t>
            </a:r>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information.</a:t>
            </a:r>
          </a:p>
          <a:p>
            <a:pPr marL="460375" indent="-336550">
              <a:buFont typeface="Arial" panose="020B0604020202020204" pitchFamily="34" charset="0"/>
              <a:buChar char="•"/>
            </a:pPr>
            <a:r>
              <a:rPr lang="en-US" sz="3200" dirty="0"/>
              <a:t>But overly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 about the context</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 in the </a:t>
            </a:r>
            <a:r>
              <a:rPr lang="en-US" dirty="0" err="1"/>
              <a:t>tf-idf</a:t>
            </a:r>
            <a:r>
              <a:rPr lang="en-US" dirty="0"/>
              <a:t> algorithm</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a:xfrm>
            <a:off x="1097281" y="1600200"/>
            <a:ext cx="10713719" cy="4572000"/>
          </a:xfrm>
        </p:spPr>
        <p:txBody>
          <a:bodyPr/>
          <a:lstStyle/>
          <a:p>
            <a:r>
              <a:rPr lang="en-US" dirty="0"/>
              <a:t>We could imagine using raw count:</a:t>
            </a:r>
          </a:p>
          <a:p>
            <a:br>
              <a:rPr lang="en-US" sz="2800" dirty="0"/>
            </a:br>
            <a:r>
              <a:rPr lang="en-US" dirty="0"/>
              <a:t>	</a:t>
            </a:r>
            <a:r>
              <a:rPr lang="en-US" dirty="0" err="1">
                <a:latin typeface="Times New Roman" panose="02020603050405020304" pitchFamily="18" charset="0"/>
                <a:cs typeface="Times New Roman" panose="02020603050405020304" pitchFamily="18" charset="0"/>
              </a:rPr>
              <a:t>tf</a:t>
            </a:r>
            <a:r>
              <a:rPr lang="en-US" i="1" baseline="-25000"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a:t>
            </a:r>
            <a:r>
              <a:rPr lang="en-US" i="1" baseline="-25000" dirty="0" err="1">
                <a:latin typeface="Times New Roman" panose="02020603050405020304" pitchFamily="18" charset="0"/>
                <a:cs typeface="Times New Roman" panose="02020603050405020304" pitchFamily="18" charset="0"/>
              </a:rPr>
              <a:t>d</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count(</a:t>
            </a:r>
            <a:r>
              <a:rPr lang="en-US" i="1" dirty="0" err="1">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p>
          <a:p>
            <a:endParaRPr lang="en-US" sz="1000" dirty="0"/>
          </a:p>
          <a:p>
            <a:r>
              <a:rPr lang="en-US" dirty="0"/>
              <a:t>But instead of using raw count, we usually squash a bit:</a:t>
            </a:r>
          </a:p>
          <a:p>
            <a:endParaRPr lang="en-US" sz="1000" dirty="0"/>
          </a:p>
        </p:txBody>
      </p:sp>
      <p:pic>
        <p:nvPicPr>
          <p:cNvPr id="4" name="Picture 3">
            <a:extLst>
              <a:ext uri="{FF2B5EF4-FFF2-40B4-BE49-F238E27FC236}">
                <a16:creationId xmlns:a16="http://schemas.microsoft.com/office/drawing/2014/main" id="{B0CB31EC-2827-F978-B1CD-5796D0FDB737}"/>
              </a:ext>
            </a:extLst>
          </p:cNvPr>
          <p:cNvPicPr>
            <a:picLocks noChangeAspect="1"/>
          </p:cNvPicPr>
          <p:nvPr/>
        </p:nvPicPr>
        <p:blipFill>
          <a:blip r:embed="rId3"/>
          <a:stretch>
            <a:fillRect/>
          </a:stretch>
        </p:blipFill>
        <p:spPr>
          <a:xfrm>
            <a:off x="1752600" y="4360862"/>
            <a:ext cx="10181453" cy="1793875"/>
          </a:xfrm>
          <a:prstGeom prst="rect">
            <a:avLst/>
          </a:prstGeom>
        </p:spPr>
      </p:pic>
    </p:spTree>
    <p:extLst>
      <p:ext uri="{BB962C8B-B14F-4D97-AF65-F5344CB8AC3E}">
        <p14:creationId xmlns:p14="http://schemas.microsoft.com/office/powerpoint/2010/main" val="866080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0" y="2072421"/>
            <a:ext cx="10789919" cy="4572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8311" y="4821106"/>
            <a:ext cx="10149289" cy="1726894"/>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143000" y="5486400"/>
            <a:ext cx="10058401"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5331072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43804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36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61</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606"/>
            <a:ext cx="10972800" cy="907196"/>
          </a:xfrm>
        </p:spPr>
        <p:txBody>
          <a:bodyPr>
            <a:noAutofit/>
          </a:bodyPr>
          <a:lstStyle/>
          <a:p>
            <a:r>
              <a:rPr lang="en-US" sz="4000" dirty="0"/>
              <a:t>Common methods for getting short dense vectors</a:t>
            </a:r>
          </a:p>
        </p:txBody>
      </p:sp>
      <p:sp>
        <p:nvSpPr>
          <p:cNvPr id="3" name="Content Placeholder 2"/>
          <p:cNvSpPr>
            <a:spLocks noGrp="1"/>
          </p:cNvSpPr>
          <p:nvPr>
            <p:ph idx="1"/>
          </p:nvPr>
        </p:nvSpPr>
        <p:spPr>
          <a:xfrm>
            <a:off x="1097281" y="1600200"/>
            <a:ext cx="10058401" cy="4876800"/>
          </a:xfrm>
        </p:spPr>
        <p:txBody>
          <a:bodyPr>
            <a:normAutofit lnSpcReduction="100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1100653" lvl="1" indent="-571500">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1100653" lvl="1" indent="-571500">
              <a:buFont typeface="Arial" panose="020B0604020202020204" pitchFamily="34" charset="0"/>
              <a:buChar char="•"/>
            </a:pPr>
            <a:r>
              <a:rPr lang="en-US" dirty="0">
                <a:solidFill>
                  <a:schemeClr val="bg1">
                    <a:lumMod val="50000"/>
                  </a:schemeClr>
                </a:solidFill>
              </a:rPr>
              <a:t>Compute distinct embeddings for a word in its context</a:t>
            </a:r>
          </a:p>
          <a:p>
            <a:pPr marL="1100653" lvl="1" indent="-571500">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10363200" cy="990600"/>
          </a:xfrm>
        </p:spPr>
        <p:txBody>
          <a:bodyPr>
            <a:normAutofit fontScale="90000"/>
          </a:bodyPr>
          <a:lstStyle/>
          <a:p>
            <a:r>
              <a:rPr lang="en-US" dirty="0"/>
              <a:t>Simple static embeddings you can download!</a:t>
            </a:r>
          </a:p>
        </p:txBody>
      </p:sp>
      <p:sp>
        <p:nvSpPr>
          <p:cNvPr id="3" name="Content Placeholder 2"/>
          <p:cNvSpPr>
            <a:spLocks noGrp="1"/>
          </p:cNvSpPr>
          <p:nvPr>
            <p:ph idx="1"/>
          </p:nvPr>
        </p:nvSpPr>
        <p:spPr>
          <a:xfrm>
            <a:off x="1371600" y="2038814"/>
            <a:ext cx="9220200" cy="3811694"/>
          </a:xfrm>
        </p:spPr>
        <p:txBody>
          <a:bodyPr/>
          <a:lstStyle/>
          <a:p>
            <a:r>
              <a:rPr lang="en-US" sz="3200" dirty="0"/>
              <a:t>Word2vec (</a:t>
            </a:r>
            <a:r>
              <a:rPr lang="en-US" sz="3200" dirty="0" err="1"/>
              <a:t>Mikolov</a:t>
            </a:r>
            <a:r>
              <a:rPr lang="en-US" sz="3200" dirty="0"/>
              <a:t> et al)</a:t>
            </a:r>
          </a:p>
          <a:p>
            <a:r>
              <a:rPr lang="en-US" sz="3200" dirty="0">
                <a:hlinkClick r:id="rId2"/>
              </a:rPr>
              <a:t>https://code.google.com/archive/p/word2vec/</a:t>
            </a:r>
            <a:endParaRPr lang="en-US" sz="3200" dirty="0"/>
          </a:p>
          <a:p>
            <a:endParaRPr lang="en-US" sz="3200" dirty="0"/>
          </a:p>
          <a:p>
            <a:r>
              <a:rPr lang="en-US" sz="3200" dirty="0" err="1"/>
              <a:t>GloVe</a:t>
            </a:r>
            <a:r>
              <a:rPr lang="en-US" sz="3200" dirty="0"/>
              <a:t> (Pennington, </a:t>
            </a:r>
            <a:r>
              <a:rPr lang="en-US" sz="3200" dirty="0" err="1"/>
              <a:t>Socher</a:t>
            </a:r>
            <a:r>
              <a:rPr lang="en-US" sz="3200" dirty="0"/>
              <a:t>, Manning)</a:t>
            </a:r>
          </a:p>
          <a:p>
            <a:r>
              <a:rPr lang="en-US" sz="3200" dirty="0">
                <a:hlinkClick r:id="rId3"/>
              </a:rPr>
              <a:t>http://nlp.stanford.edu/projects/glove/</a:t>
            </a:r>
            <a:endParaRPr lang="en-US" sz="3200"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fontScale="70000" lnSpcReduction="20000"/>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br>
              <a:rPr lang="en-US" sz="4400" dirty="0"/>
            </a:br>
            <a:endParaRPr lang="en-US" sz="4400" dirty="0"/>
          </a:p>
          <a:p>
            <a:r>
              <a:rPr lang="en-US" sz="4400" b="1" dirty="0"/>
              <a:t> </a:t>
            </a:r>
          </a:p>
        </p:txBody>
      </p:sp>
    </p:spTree>
    <p:extLst>
      <p:ext uri="{BB962C8B-B14F-4D97-AF65-F5344CB8AC3E}">
        <p14:creationId xmlns:p14="http://schemas.microsoft.com/office/powerpoint/2010/main" val="1771250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5"/>
            <a:ext cx="8823960" cy="1237396"/>
          </a:xfrm>
        </p:spPr>
        <p:txBody>
          <a:bodyPr/>
          <a:lstStyle/>
          <a:p>
            <a:r>
              <a:rPr lang="en-US" dirty="0"/>
              <a:t>Word2vec</a:t>
            </a:r>
          </a:p>
        </p:txBody>
      </p:sp>
      <p:sp>
        <p:nvSpPr>
          <p:cNvPr id="3" name="Content Placeholder 2"/>
          <p:cNvSpPr>
            <a:spLocks noGrp="1"/>
          </p:cNvSpPr>
          <p:nvPr>
            <p:ph idx="1"/>
          </p:nvPr>
        </p:nvSpPr>
        <p:spPr>
          <a:xfrm>
            <a:off x="762000" y="1676400"/>
            <a:ext cx="11277600" cy="5181600"/>
          </a:xfrm>
        </p:spPr>
        <p:txBody>
          <a:bodyPr>
            <a:normAutofit/>
          </a:bodyPr>
          <a:lstStyle/>
          <a:p>
            <a:r>
              <a:rPr lang="en-US" sz="3300" dirty="0"/>
              <a:t>Instead of </a:t>
            </a:r>
            <a:r>
              <a:rPr lang="en-US" sz="3300" b="1" dirty="0"/>
              <a:t>counting</a:t>
            </a:r>
            <a:r>
              <a:rPr lang="en-US" sz="3300" dirty="0"/>
              <a:t> how often each word </a:t>
            </a:r>
            <a:r>
              <a:rPr lang="en-US" sz="3300" i="1" dirty="0"/>
              <a:t>w</a:t>
            </a:r>
            <a:r>
              <a:rPr lang="en-US" sz="3300" dirty="0"/>
              <a:t> occurs near "</a:t>
            </a:r>
            <a:r>
              <a:rPr lang="en-US" sz="3300" i="1" dirty="0"/>
              <a:t>apricot"</a:t>
            </a:r>
          </a:p>
          <a:p>
            <a:pPr lvl="1"/>
            <a:r>
              <a:rPr lang="en-US" dirty="0"/>
              <a:t>Train a classifier on a binary </a:t>
            </a:r>
            <a:r>
              <a:rPr lang="en-US" b="1" dirty="0"/>
              <a:t>prediction</a:t>
            </a:r>
            <a:r>
              <a:rPr lang="en-US" dirty="0"/>
              <a:t> task:</a:t>
            </a:r>
          </a:p>
          <a:p>
            <a:pPr lvl="2"/>
            <a:r>
              <a:rPr lang="en-US" sz="2800" dirty="0"/>
              <a:t>Is </a:t>
            </a:r>
            <a:r>
              <a:rPr lang="en-US" sz="2800" i="1" dirty="0"/>
              <a:t>w </a:t>
            </a:r>
            <a:r>
              <a:rPr lang="en-US" sz="2800" dirty="0"/>
              <a:t>likely to show up near "</a:t>
            </a:r>
            <a:r>
              <a:rPr lang="en-US" sz="2800" i="1" dirty="0"/>
              <a:t>apricot"</a:t>
            </a:r>
            <a:r>
              <a:rPr lang="en-US" sz="2800" dirty="0"/>
              <a:t>?</a:t>
            </a:r>
            <a:endParaRPr lang="en-US" dirty="0"/>
          </a:p>
          <a:p>
            <a:r>
              <a:rPr lang="en-US" sz="3300" dirty="0"/>
              <a:t>We don’t actually care about this task</a:t>
            </a:r>
          </a:p>
          <a:p>
            <a:pPr lvl="2"/>
            <a:r>
              <a:rPr lang="en-US" sz="2800" dirty="0"/>
              <a:t>But we'll take the learned classifier weights as the word embeddings</a:t>
            </a:r>
          </a:p>
          <a:p>
            <a:r>
              <a:rPr lang="en-US" sz="3300" dirty="0"/>
              <a:t>Big idea:  </a:t>
            </a:r>
            <a:r>
              <a:rPr lang="en-US" sz="3300" b="1" dirty="0">
                <a:solidFill>
                  <a:srgbClr val="0000FF"/>
                </a:solidFill>
              </a:rPr>
              <a:t>self-supervision</a:t>
            </a:r>
            <a:r>
              <a:rPr lang="en-US" sz="3300" dirty="0"/>
              <a:t>: </a:t>
            </a:r>
          </a:p>
          <a:p>
            <a:pPr lvl="2"/>
            <a:r>
              <a:rPr lang="en-US" sz="2800" dirty="0"/>
              <a:t>A word c that occurs near apricot in the corpus cats as the gold "correct answer" for supervised learning</a:t>
            </a:r>
          </a:p>
          <a:p>
            <a:pPr lvl="2"/>
            <a:r>
              <a:rPr lang="en-US" sz="2800" dirty="0"/>
              <a:t>No need for human labels</a:t>
            </a:r>
          </a:p>
          <a:p>
            <a:pPr lvl="2"/>
            <a:r>
              <a:rPr lang="en-US" dirty="0" err="1"/>
              <a:t>Bengio</a:t>
            </a:r>
            <a:r>
              <a:rPr lang="en-US" dirty="0"/>
              <a:t> et al. (2003); </a:t>
            </a:r>
            <a:r>
              <a:rPr lang="en-US" dirty="0" err="1"/>
              <a:t>Collobert</a:t>
            </a:r>
            <a:r>
              <a:rPr lang="en-US" dirty="0"/>
              <a:t> et al. (2011) </a:t>
            </a:r>
          </a:p>
          <a:p>
            <a:pPr lvl="2"/>
            <a:endParaRPr lang="en-US" sz="28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0500"/>
            <a:ext cx="11247119" cy="990600"/>
          </a:xfrm>
        </p:spPr>
        <p:txBody>
          <a:bodyPr>
            <a:normAutofit/>
          </a:bodyPr>
          <a:lstStyle/>
          <a:p>
            <a:r>
              <a:rPr lang="en-US" sz="4200" b="0" dirty="0"/>
              <a:t>Approach: predict if candidate word </a:t>
            </a:r>
            <a:r>
              <a:rPr lang="en-US" sz="4200" b="0" i="1" dirty="0"/>
              <a:t>c</a:t>
            </a:r>
            <a:r>
              <a:rPr lang="en-US" sz="4200" b="0" dirty="0"/>
              <a:t> is a "neighbor"</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t>
            </a:r>
            <a:r>
              <a:rPr lang="en-US" sz="3200" i="1" dirty="0"/>
              <a:t>t</a:t>
            </a:r>
            <a:r>
              <a:rPr lang="en-US" sz="3200" dirty="0"/>
              <a:t> and a neighboring context word </a:t>
            </a:r>
            <a:r>
              <a:rPr lang="en-US" sz="3200" i="1" dirty="0"/>
              <a:t>c</a:t>
            </a:r>
            <a:r>
              <a:rPr lang="en-US" sz="3200" dirty="0"/>
              <a:t> as </a:t>
            </a:r>
            <a:r>
              <a:rPr lang="en-US" sz="3200" b="1" dirty="0"/>
              <a:t>positive examples</a:t>
            </a:r>
            <a:r>
              <a:rPr lang="en-US" sz="3200" dirty="0"/>
              <a:t>.</a:t>
            </a:r>
          </a:p>
          <a:p>
            <a:pPr marL="514350" indent="-514350">
              <a:buFont typeface="+mj-lt"/>
              <a:buAutoNum type="arabicPeriod"/>
            </a:pPr>
            <a:r>
              <a:rPr lang="en-US" sz="3200" dirty="0"/>
              <a:t>Randomly sample other words in the lexicon to get negative examples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752602" y="1845734"/>
            <a:ext cx="8915399" cy="4707466"/>
          </a:xfrm>
        </p:spPr>
        <p:txBody>
          <a:bodyPr>
            <a:normAutofit/>
          </a:bodyPr>
          <a:lstStyle/>
          <a:p>
            <a:r>
              <a:rPr lang="en-US" sz="3200" dirty="0"/>
              <a:t>Assume a +/- 2 word window, given training sentence:</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c3      c4</a:t>
            </a: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808771" y="30480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6400800" y="30480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666191" y="3352800"/>
            <a:ext cx="595380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[target]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1219200" y="1371599"/>
            <a:ext cx="10972800" cy="5326797"/>
          </a:xfrm>
        </p:spPr>
        <p:txBody>
          <a:bodyPr>
            <a:normAutofit lnSpcReduction="10000"/>
          </a:bodyPr>
          <a:lstStyle/>
          <a:p>
            <a:r>
              <a:rPr lang="en-US" sz="3200" dirty="0"/>
              <a:t>(assuming a +/- 2 word window)</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0" indent="0">
              <a:spcBef>
                <a:spcPts val="0"/>
              </a:spcBef>
            </a:pPr>
            <a:endParaRPr lang="en-US" sz="2800" dirty="0">
              <a:latin typeface="Times New Roman" panose="02020603050405020304" pitchFamily="18" charset="0"/>
              <a:cs typeface="Times New Roman" panose="02020603050405020304" pitchFamily="18" charset="0"/>
            </a:endParaRPr>
          </a:p>
          <a:p>
            <a:pPr marL="0" indent="0">
              <a:spcBef>
                <a:spcPts val="0"/>
              </a:spcBef>
            </a:pPr>
            <a:r>
              <a:rPr lang="en-US" sz="2800" dirty="0">
                <a:latin typeface="Calibri" panose="020F0502020204030204" pitchFamily="34" charset="0"/>
                <a:cs typeface="Calibri" panose="020F0502020204030204" pitchFamily="34" charset="0"/>
              </a:rPr>
              <a:t>Goal: train a classifier that is given a candidate (</a:t>
            </a:r>
            <a:r>
              <a:rPr lang="en-US" sz="2800" b="1"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ord, </a:t>
            </a:r>
            <a:r>
              <a:rPr lang="en-US" sz="2800" b="1" dirty="0">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ontext) pair</a:t>
            </a:r>
          </a:p>
          <a:p>
            <a:pPr marL="0" indent="0">
              <a:spcBef>
                <a:spcPts val="0"/>
              </a:spcBef>
            </a:pPr>
            <a:r>
              <a:rPr lang="en-US" sz="2800" dirty="0">
                <a:latin typeface="Calibri" panose="020F0502020204030204" pitchFamily="34" charset="0"/>
                <a:cs typeface="Calibri" panose="020F0502020204030204" pitchFamily="34" charset="0"/>
              </a:rPr>
              <a:t>		 (apricot, jam)</a:t>
            </a:r>
          </a:p>
          <a:p>
            <a:pPr marL="0" indent="0">
              <a:spcBef>
                <a:spcPts val="0"/>
              </a:spcBef>
            </a:pPr>
            <a:r>
              <a:rPr lang="en-US" sz="2800" dirty="0">
                <a:latin typeface="Calibri" panose="020F0502020204030204" pitchFamily="34" charset="0"/>
                <a:cs typeface="Calibri" panose="020F0502020204030204" pitchFamily="34" charset="0"/>
              </a:rPr>
              <a:t> 		 (apricot, aardvark)</a:t>
            </a:r>
          </a:p>
          <a:p>
            <a:pPr marL="0" indent="0">
              <a:spcBef>
                <a:spcPts val="0"/>
              </a:spcBef>
            </a:pPr>
            <a:r>
              <a:rPr lang="en-US" sz="2800" dirty="0">
                <a:latin typeface="Calibri" panose="020F0502020204030204" pitchFamily="34" charset="0"/>
                <a:cs typeface="Calibri" panose="020F0502020204030204" pitchFamily="34" charset="0"/>
              </a:rPr>
              <a:t>		…</a:t>
            </a:r>
          </a:p>
          <a:p>
            <a:pPr marL="0" indent="0">
              <a:spcBef>
                <a:spcPts val="0"/>
              </a:spcBef>
            </a:pPr>
            <a:r>
              <a:rPr lang="en-US" sz="28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800" dirty="0">
                <a:latin typeface="Calibri" panose="020F0502020204030204" pitchFamily="34" charset="0"/>
                <a:cs typeface="Calibri" panose="020F0502020204030204" pitchFamily="34" charset="0"/>
              </a:rPr>
              <a:t>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r>
              <a:rPr lang="en-US" sz="3000" i="1" dirty="0"/>
              <a:t>	P</a:t>
            </a:r>
            <a:r>
              <a:rPr lang="en-US" sz="3000" dirty="0"/>
              <a:t>(−|</a:t>
            </a:r>
            <a:r>
              <a:rPr lang="en-US" sz="3000" i="1" dirty="0"/>
              <a:t>w</a:t>
            </a:r>
            <a:r>
              <a:rPr lang="en-US" sz="3000" dirty="0"/>
              <a:t>, </a:t>
            </a:r>
            <a:r>
              <a:rPr lang="en-US" sz="3000" i="1" dirty="0"/>
              <a:t>c</a:t>
            </a:r>
            <a:r>
              <a:rPr lang="en-US" sz="3000" dirty="0"/>
              <a:t>) = 1 −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endParaRPr lang="en-US" sz="3000" dirty="0"/>
          </a:p>
          <a:p>
            <a:pPr marL="0" indent="0">
              <a:spcBef>
                <a:spcPts val="0"/>
              </a:spcBef>
            </a:pPr>
            <a:endParaRPr lang="en-US" sz="2800" dirty="0">
              <a:latin typeface="Calibri" panose="020F0502020204030204" pitchFamily="34" charset="0"/>
              <a:cs typeface="Calibri" panose="020F0502020204030204" pitchFamily="34" charset="0"/>
            </a:endParaRPr>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352800" y="25908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846525" y="25908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3600" dirty="0"/>
              <a:t>Remember: two vectors are similar if they have a high dot product</a:t>
            </a:r>
          </a:p>
          <a:p>
            <a:pPr lvl="1"/>
            <a:r>
              <a:rPr lang="en-US" sz="3600" dirty="0"/>
              <a:t>Cosine is just a normalized dot product</a:t>
            </a:r>
          </a:p>
          <a:p>
            <a:r>
              <a:rPr lang="en-US" sz="3600" dirty="0"/>
              <a:t>So:</a:t>
            </a:r>
          </a:p>
          <a:p>
            <a:pPr lvl="1"/>
            <a:r>
              <a:rPr lang="en-US" sz="3600" dirty="0"/>
              <a:t>Similarity(</a:t>
            </a:r>
            <a:r>
              <a:rPr lang="en-US" sz="3600" dirty="0" err="1"/>
              <a:t>w,c</a:t>
            </a:r>
            <a:r>
              <a:rPr lang="en-US" sz="3600" dirty="0"/>
              <a:t>)  ∝ w</a:t>
            </a:r>
            <a:r>
              <a:rPr lang="en-US" sz="3600" baseline="-25000" dirty="0"/>
              <a:t> </a:t>
            </a:r>
            <a:r>
              <a:rPr lang="en-US" sz="3600" dirty="0"/>
              <a:t>∙ c</a:t>
            </a:r>
            <a:endParaRPr lang="en-US" sz="3600" baseline="-25000" dirty="0"/>
          </a:p>
          <a:p>
            <a:r>
              <a:rPr lang="en-US" sz="3600" dirty="0"/>
              <a:t>We’ll need to normalize to get a probability </a:t>
            </a:r>
          </a:p>
          <a:p>
            <a:pPr lvl="1"/>
            <a:r>
              <a:rPr lang="en-US" sz="3400" dirty="0"/>
              <a:t>(cosine isn't a probability either)</a:t>
            </a:r>
          </a:p>
        </p:txBody>
      </p:sp>
      <p:sp>
        <p:nvSpPr>
          <p:cNvPr id="4" name="Slide Number Placeholder 3"/>
          <p:cNvSpPr>
            <a:spLocks noGrp="1"/>
          </p:cNvSpPr>
          <p:nvPr>
            <p:ph type="sldNum" sz="quarter" idx="12"/>
          </p:nvPr>
        </p:nvSpPr>
        <p:spPr>
          <a:xfrm>
            <a:off x="1828800" y="5562600"/>
            <a:ext cx="1981200" cy="342900"/>
          </a:xfrm>
          <a:prstGeom prst="rect">
            <a:avLst/>
          </a:prstGeom>
        </p:spPr>
        <p:txBody>
          <a:bodyPr/>
          <a:lstStyle/>
          <a:p>
            <a:fld id="{10F35DC5-7E65-8247-99AB-4E984F8A921E}" type="slidenum">
              <a:rPr lang="en-US" smtClean="0"/>
              <a:pPr/>
              <a:t>69</a:t>
            </a:fld>
            <a:endParaRPr lang="en-US"/>
          </a:p>
        </p:txBody>
      </p:sp>
    </p:spTree>
    <p:extLst>
      <p:ext uri="{BB962C8B-B14F-4D97-AF65-F5344CB8AC3E}">
        <p14:creationId xmlns:p14="http://schemas.microsoft.com/office/powerpoint/2010/main" val="149832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201168" lvl="1" indent="0">
              <a:buNone/>
            </a:pPr>
            <a:r>
              <a:rPr lang="en-US" sz="4000" dirty="0"/>
              <a:t>water/H</a:t>
            </a:r>
            <a:r>
              <a:rPr lang="en-US" sz="4000" baseline="-25000" dirty="0"/>
              <a:t>2</a:t>
            </a:r>
            <a:r>
              <a:rPr lang="en-US" sz="4000" dirty="0"/>
              <a:t>0</a:t>
            </a:r>
          </a:p>
          <a:p>
            <a:pPr marL="201168" lvl="1" indent="0">
              <a:buNone/>
            </a:pPr>
            <a:r>
              <a:rPr lang="en-US" sz="4000" dirty="0"/>
              <a:t>	"H</a:t>
            </a:r>
            <a:r>
              <a:rPr lang="en-US" sz="4000" baseline="-25000" dirty="0"/>
              <a:t>2</a:t>
            </a:r>
            <a:r>
              <a:rPr lang="en-US" sz="4000" dirty="0"/>
              <a:t>0" in a surfing guide?</a:t>
            </a:r>
          </a:p>
          <a:p>
            <a:pPr marL="201168" lvl="1" indent="0">
              <a:buNone/>
            </a:pPr>
            <a:r>
              <a:rPr lang="en-US" sz="4000" dirty="0"/>
              <a:t>big/large</a:t>
            </a:r>
          </a:p>
          <a:p>
            <a:pPr marL="201168" lvl="1" indent="0">
              <a:buNone/>
            </a:pPr>
            <a:r>
              <a:rPr lang="en-US" sz="4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1219200" y="1524000"/>
            <a:ext cx="10287000" cy="4023360"/>
          </a:xfrm>
        </p:spPr>
        <p:txBody>
          <a:bodyPr/>
          <a:lstStyle/>
          <a:p>
            <a:r>
              <a:rPr lang="en-US" sz="4000" dirty="0">
                <a:latin typeface="Times New Roman" charset="0"/>
                <a:ea typeface="Times New Roman" charset="0"/>
                <a:cs typeface="Times New Roman" charset="0"/>
              </a:rPr>
              <a:t>Sim(</a:t>
            </a:r>
            <a:r>
              <a:rPr lang="en-US" sz="4000" dirty="0" err="1">
                <a:latin typeface="Times New Roman" charset="0"/>
                <a:ea typeface="Times New Roman" charset="0"/>
                <a:cs typeface="Times New Roman" charset="0"/>
              </a:rPr>
              <a:t>w,c</a:t>
            </a:r>
            <a:r>
              <a:rPr lang="en-US" sz="4000" dirty="0">
                <a:latin typeface="Times New Roman" charset="0"/>
                <a:ea typeface="Times New Roman" charset="0"/>
                <a:cs typeface="Times New Roman" charset="0"/>
              </a:rPr>
              <a:t>) </a:t>
            </a:r>
            <a:r>
              <a:rPr lang="en-US" sz="4000" dirty="0"/>
              <a:t>≈ </a:t>
            </a:r>
            <a:r>
              <a:rPr lang="en-US" sz="4000" dirty="0">
                <a:latin typeface="Times New Roman" panose="02020603050405020304" pitchFamily="18" charset="0"/>
                <a:cs typeface="Times New Roman" panose="02020603050405020304" pitchFamily="18" charset="0"/>
              </a:rPr>
              <a:t>w</a:t>
            </a:r>
            <a:r>
              <a:rPr lang="en-US" sz="4000" i="1" dirty="0">
                <a:latin typeface="Times New Roman" panose="02020603050405020304" pitchFamily="18" charset="0"/>
                <a:ea typeface="Times New Roman" charset="0"/>
                <a:cs typeface="Times New Roman" panose="02020603050405020304" pitchFamily="18" charset="0"/>
              </a:rPr>
              <a:t> ∙ c</a:t>
            </a:r>
          </a:p>
          <a:p>
            <a:r>
              <a:rPr lang="en-US" sz="4000" dirty="0">
                <a:latin typeface="Calibri" charset="0"/>
                <a:ea typeface="Calibri" charset="0"/>
                <a:cs typeface="Calibri" charset="0"/>
              </a:rPr>
              <a:t>To turn this into a probability </a:t>
            </a:r>
          </a:p>
          <a:p>
            <a:r>
              <a:rPr lang="en-US" sz="4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772568"/>
            <a:ext cx="7324725" cy="1028032"/>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816" y="5029200"/>
            <a:ext cx="7375421" cy="1832945"/>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03"/>
            <a:ext cx="11231880" cy="907196"/>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1219200" y="2133600"/>
            <a:ext cx="10972800" cy="4191000"/>
          </a:xfrm>
        </p:spPr>
        <p:txBody>
          <a:bodyPr>
            <a:normAutofit/>
          </a:bodyPr>
          <a:lstStyle/>
          <a:p>
            <a:pPr marL="0" indent="0">
              <a:spcBef>
                <a:spcPts val="0"/>
              </a:spcBef>
            </a:pPr>
            <a:r>
              <a:rPr lang="en-US" sz="28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8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800" dirty="0"/>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4886318" cy="68579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3336" y="3657600"/>
            <a:ext cx="5571063" cy="2539192"/>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normAutofit lnSpcReduction="10000"/>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p:spTree>
    <p:extLst>
      <p:ext uri="{BB962C8B-B14F-4D97-AF65-F5344CB8AC3E}">
        <p14:creationId xmlns:p14="http://schemas.microsoft.com/office/powerpoint/2010/main" val="46007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874719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924045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76</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77</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78</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3600" dirty="0"/>
              <a:t>. </a:t>
            </a:r>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2/3/24</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79</a:t>
            </a:fld>
            <a:endParaRPr lang="en-US"/>
          </a:p>
        </p:txBody>
      </p:sp>
    </p:spTree>
    <p:extLst>
      <p:ext uri="{BB962C8B-B14F-4D97-AF65-F5344CB8AC3E}">
        <p14:creationId xmlns:p14="http://schemas.microsoft.com/office/powerpoint/2010/main" val="130107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a:bodyPr>
          <a:lstStyle/>
          <a:p>
            <a:r>
              <a:rPr lang="en-US" sz="540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914400" y="2743200"/>
            <a:ext cx="10972800" cy="3125894"/>
          </a:xfrm>
        </p:spPr>
        <p:txBody>
          <a:bodyPr>
            <a:normAutofit/>
          </a:bodyPr>
          <a:lstStyle/>
          <a:p>
            <a:r>
              <a:rPr lang="en-US" sz="4800" dirty="0"/>
              <a:t>Difference in form </a:t>
            </a:r>
            <a:r>
              <a:rPr lang="en-US" sz="4800" dirty="0">
                <a:sym typeface="Wingdings" pitchFamily="2" charset="2"/>
              </a:rPr>
              <a:t></a:t>
            </a:r>
            <a:r>
              <a:rPr lang="en-US" sz="48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1066799" y="1219200"/>
            <a:ext cx="10088881" cy="4572000"/>
          </a:xfrm>
        </p:spPr>
        <p:txBody>
          <a:bodyPr>
            <a:normAutofit/>
          </a:bodyPr>
          <a:lstStyle/>
          <a:p>
            <a:r>
              <a:rPr lang="en-US" sz="2800" dirty="0"/>
              <a:t>Maximize the similarity of the target with the actual context words, and minimize the similarity of the target with the </a:t>
            </a:r>
            <a:r>
              <a:rPr lang="en-US" sz="2800" i="1" dirty="0"/>
              <a:t>k </a:t>
            </a:r>
            <a:r>
              <a:rPr lang="en-US" sz="2800" dirty="0"/>
              <a:t>negative sampled non-neighbor words. </a:t>
            </a:r>
            <a:endParaRPr lang="en-US" sz="2400" dirty="0"/>
          </a:p>
          <a:p>
            <a:endParaRPr lang="en-US" sz="36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28681"/>
            <a:ext cx="7129423" cy="422931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How to learn?</a:t>
            </a:r>
          </a:p>
          <a:p>
            <a:pPr lvl="1"/>
            <a:r>
              <a:rPr lang="en-US" dirty="0"/>
              <a:t>Stochastic gradient descent!</a:t>
            </a:r>
          </a:p>
          <a:p>
            <a:endParaRPr lang="en-US" sz="3200" dirty="0"/>
          </a:p>
          <a:p>
            <a:r>
              <a:rPr lang="en-US" sz="3200" dirty="0"/>
              <a:t>We’ll adjust the word weights to</a:t>
            </a:r>
          </a:p>
          <a:p>
            <a:pPr lvl="1"/>
            <a:r>
              <a:rPr lang="en-US" sz="2800" dirty="0"/>
              <a:t>make the positive pairs more likely </a:t>
            </a:r>
          </a:p>
          <a:p>
            <a:pPr lvl="1"/>
            <a:r>
              <a:rPr lang="en-US" sz="2800" dirty="0"/>
              <a:t>and the negative pairs less likely, </a:t>
            </a:r>
          </a:p>
          <a:p>
            <a:pPr lvl="1"/>
            <a:r>
              <a:rPr lang="en-US" sz="28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p:spTree>
    <p:extLst>
      <p:ext uri="{BB962C8B-B14F-4D97-AF65-F5344CB8AC3E}">
        <p14:creationId xmlns:p14="http://schemas.microsoft.com/office/powerpoint/2010/main" val="32686494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457200" indent="-457200">
                  <a:buFont typeface="Arial" panose="020B0604020202020204" pitchFamily="34" charset="0"/>
                  <a:buChar char="•"/>
                </a:pPr>
                <a:r>
                  <a:rPr lang="en-US" dirty="0"/>
                  <a:t>At each step</a:t>
                </a:r>
              </a:p>
              <a:p>
                <a:pPr marL="986353" lvl="1" indent="-457200">
                  <a:buFont typeface="Arial" panose="020B0604020202020204" pitchFamily="34" charset="0"/>
                  <a:buChar char="•"/>
                </a:pPr>
                <a:r>
                  <a:rPr lang="en-US" dirty="0"/>
                  <a:t>Direction: We move in the reverse direction from the gradient of the loss function</a:t>
                </a:r>
              </a:p>
              <a:p>
                <a:pPr marL="986353" lvl="1" indent="-4572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986353" lvl="1" indent="-4572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667000" y="5257800"/>
            <a:ext cx="5797832" cy="10668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686791"/>
            <a:ext cx="8980557" cy="38608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5" y="1571898"/>
            <a:ext cx="1438835" cy="63948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1212189"/>
            <a:ext cx="6794500" cy="1358900"/>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95400" y="2326209"/>
            <a:ext cx="10289466" cy="2871478"/>
          </a:xfrm>
        </p:spPr>
      </p:pic>
      <p:sp>
        <p:nvSpPr>
          <p:cNvPr id="6" name="TextBox 5">
            <a:extLst>
              <a:ext uri="{FF2B5EF4-FFF2-40B4-BE49-F238E27FC236}">
                <a16:creationId xmlns:a16="http://schemas.microsoft.com/office/drawing/2014/main" id="{9B0F4B20-85B3-9246-9CAA-1FA13C26A04B}"/>
              </a:ext>
            </a:extLst>
          </p:cNvPr>
          <p:cNvSpPr txBox="1"/>
          <p:nvPr/>
        </p:nvSpPr>
        <p:spPr>
          <a:xfrm>
            <a:off x="1045029" y="1698171"/>
            <a:ext cx="10152203" cy="461665"/>
          </a:xfrm>
          <a:prstGeom prst="rect">
            <a:avLst/>
          </a:prstGeom>
          <a:noFill/>
        </p:spPr>
        <p:txBody>
          <a:bodyPr wrap="none" rtlCol="0">
            <a:spAutoFit/>
          </a:bodyPr>
          <a:lstStyle/>
          <a:p>
            <a:r>
              <a:rPr lang="en-US" sz="24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10058400" cy="907196"/>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1097280" y="1752600"/>
            <a:ext cx="10789920" cy="5181600"/>
          </a:xfrm>
        </p:spPr>
        <p:txBody>
          <a:bodyPr>
            <a:noAutofit/>
          </a:bodyPr>
          <a:lstStyle/>
          <a:p>
            <a:r>
              <a:rPr lang="en-US" dirty="0"/>
              <a:t>Start with V random d-dimensional vectors as initial embeddings</a:t>
            </a:r>
          </a:p>
          <a:p>
            <a:r>
              <a:rPr lang="en-US" dirty="0"/>
              <a:t>Train a classifier based on embedding similarity</a:t>
            </a:r>
          </a:p>
          <a:p>
            <a:pPr marL="409575" lvl="1" indent="-173038"/>
            <a:r>
              <a:rPr lang="en-US" dirty="0"/>
              <a:t>Take a corpus and take pairs of words that co-occur as positive examples</a:t>
            </a:r>
          </a:p>
          <a:p>
            <a:pPr marL="409575" lvl="1" indent="-173038"/>
            <a:r>
              <a:rPr lang="en-US" dirty="0"/>
              <a:t>Take pairs of words that don't co-occur as negative examples</a:t>
            </a:r>
          </a:p>
          <a:p>
            <a:pPr marL="409575" lvl="1" indent="-173038"/>
            <a:r>
              <a:rPr lang="en-US" dirty="0"/>
              <a:t>Train the classifier to distinguish these by slowly adjusting all the </a:t>
            </a:r>
            <a:r>
              <a:rPr lang="en-US" dirty="0" err="1"/>
              <a:t>embeddings</a:t>
            </a:r>
            <a:r>
              <a:rPr lang="en-US" dirty="0"/>
              <a:t> to improve the classifier performance</a:t>
            </a:r>
          </a:p>
          <a:p>
            <a:pPr marL="409575" lvl="1" indent="-173038"/>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3079820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0669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404737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685800" y="152401"/>
            <a:ext cx="11887200" cy="1033767"/>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5819" y="275072"/>
            <a:ext cx="4260181" cy="6155458"/>
          </a:xfrm>
        </p:spPr>
      </p:pic>
      <p:sp>
        <p:nvSpPr>
          <p:cNvPr id="6" name="TextBox 5">
            <a:extLst>
              <a:ext uri="{FF2B5EF4-FFF2-40B4-BE49-F238E27FC236}">
                <a16:creationId xmlns:a16="http://schemas.microsoft.com/office/drawing/2014/main" id="{74A8A305-5329-8F4D-A263-F68A41E9C95A}"/>
              </a:ext>
            </a:extLst>
          </p:cNvPr>
          <p:cNvSpPr txBox="1"/>
          <p:nvPr/>
        </p:nvSpPr>
        <p:spPr>
          <a:xfrm>
            <a:off x="1310244" y="3352801"/>
            <a:ext cx="5638799" cy="2585323"/>
          </a:xfrm>
          <a:prstGeom prst="rect">
            <a:avLst/>
          </a:prstGeom>
          <a:noFill/>
        </p:spPr>
        <p:txBody>
          <a:bodyPr wrap="square" rtlCol="0">
            <a:spAutoFit/>
          </a:bodyPr>
          <a:lstStyle/>
          <a:p>
            <a:endParaRPr lang="en-US" sz="3600" dirty="0"/>
          </a:p>
          <a:p>
            <a:r>
              <a:rPr lang="en-US" sz="3600" dirty="0"/>
              <a:t> [I do not believe that there is a synonymous word in any language]</a:t>
            </a:r>
          </a:p>
          <a:p>
            <a:endParaRPr lang="en-US"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8657"/>
            <a:ext cx="5612437" cy="1486827"/>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3200400" y="2999226"/>
            <a:ext cx="3764893" cy="6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1066800" y="1946319"/>
            <a:ext cx="369012"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971800" y="2882349"/>
            <a:ext cx="369012" cy="646331"/>
          </a:xfrm>
          <a:prstGeom prst="rect">
            <a:avLst/>
          </a:prstGeom>
          <a:noFill/>
        </p:spPr>
        <p:txBody>
          <a:bodyPr wrap="square" rtlCol="0">
            <a:spAutoFit/>
          </a:bodyPr>
          <a:lstStyle/>
          <a:p>
            <a:r>
              <a:rPr lang="en-US" sz="36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1066800" y="1378490"/>
            <a:ext cx="3313728" cy="523220"/>
          </a:xfrm>
          <a:prstGeom prst="rect">
            <a:avLst/>
          </a:prstGeom>
          <a:noFill/>
        </p:spPr>
        <p:txBody>
          <a:bodyPr wrap="none" rtlCol="0">
            <a:spAutoFit/>
          </a:bodyPr>
          <a:lstStyle/>
          <a:p>
            <a:r>
              <a:rPr lang="en-US" sz="28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4667003" y="6578930"/>
            <a:ext cx="2479461" cy="369332"/>
          </a:xfrm>
          <a:prstGeom prst="rect">
            <a:avLst/>
          </a:prstGeom>
          <a:noFill/>
        </p:spPr>
        <p:txBody>
          <a:bodyPr wrap="none" rtlCol="0">
            <a:spAutoFit/>
          </a:bodyPr>
          <a:lstStyle/>
          <a:p>
            <a:r>
              <a:rPr lang="en-US" dirty="0"/>
              <a:t>Thanks to Mark </a:t>
            </a:r>
            <a:r>
              <a:rPr lang="en-US" dirty="0" err="1"/>
              <a:t>Aronoff</a:t>
            </a:r>
            <a:r>
              <a:rPr lang="en-US" dirty="0"/>
              <a:t>!</a:t>
            </a:r>
          </a:p>
        </p:txBody>
      </p:sp>
    </p:spTree>
    <p:extLst>
      <p:ext uri="{BB962C8B-B14F-4D97-AF65-F5344CB8AC3E}">
        <p14:creationId xmlns:p14="http://schemas.microsoft.com/office/powerpoint/2010/main" val="852079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603"/>
            <a:ext cx="11506200" cy="907196"/>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838200" y="1447800"/>
            <a:ext cx="11506200" cy="510540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529153" lvl="1" indent="0"/>
            <a:r>
              <a:rPr lang="en-US" sz="3600" i="1" dirty="0"/>
              <a:t>Hogwarts</a:t>
            </a:r>
            <a:r>
              <a:rPr lang="en-US" sz="3600" dirty="0"/>
              <a:t> nearest neighbors are other fictional schools</a:t>
            </a:r>
          </a:p>
          <a:p>
            <a:pPr marL="677316" lvl="2" indent="0"/>
            <a:r>
              <a:rPr lang="en-US" sz="3600" i="1" dirty="0"/>
              <a:t>Sunnydale, </a:t>
            </a:r>
            <a:r>
              <a:rPr lang="en-US" sz="3600" i="1" dirty="0" err="1"/>
              <a:t>Evernight</a:t>
            </a:r>
            <a:r>
              <a:rPr lang="en-US" sz="3600" i="1" dirty="0"/>
              <a:t>, </a:t>
            </a:r>
            <a:r>
              <a:rPr lang="en-US" sz="3600" i="1" dirty="0" err="1"/>
              <a:t>Blandings</a:t>
            </a:r>
            <a:endParaRPr lang="en-US" sz="3600" i="1" dirty="0"/>
          </a:p>
          <a:p>
            <a:pPr marL="0" indent="0"/>
            <a:r>
              <a:rPr lang="en-US" b="1" dirty="0"/>
              <a:t>Large windows </a:t>
            </a:r>
            <a:r>
              <a:rPr lang="en-US" dirty="0"/>
              <a:t>(C= +/- 5)</a:t>
            </a:r>
            <a:r>
              <a:rPr lang="en-US" b="1" dirty="0"/>
              <a:t> </a:t>
            </a:r>
            <a:r>
              <a:rPr lang="en-US" dirty="0"/>
              <a:t>:  nearest words are related words in same semantic field</a:t>
            </a:r>
          </a:p>
          <a:p>
            <a:pPr marL="529153" lvl="1" indent="0"/>
            <a:r>
              <a:rPr lang="en-US" sz="3600" i="1" dirty="0"/>
              <a:t>Hogwarts</a:t>
            </a:r>
            <a:r>
              <a:rPr lang="en-US" sz="3600" dirty="0"/>
              <a:t> nearest neighbors are Harry Potter world:</a:t>
            </a:r>
          </a:p>
          <a:p>
            <a:pPr marL="677316" lvl="2" indent="0"/>
            <a:r>
              <a:rPr lang="en-US" sz="36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581400"/>
            <a:ext cx="5590761" cy="317500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1097280" y="1295400"/>
            <a:ext cx="10942320" cy="4572000"/>
          </a:xfrm>
        </p:spPr>
        <p:txBody>
          <a:bodyPr>
            <a:normAutofit/>
          </a:bodyPr>
          <a:lstStyle/>
          <a:p>
            <a:r>
              <a:rPr lang="en-US" dirty="0"/>
              <a:t>The classic parallelogram model of analogical reasoning </a:t>
            </a:r>
            <a:r>
              <a:rPr lang="en-US" sz="3200" dirty="0"/>
              <a:t>(</a:t>
            </a:r>
            <a:r>
              <a:rPr lang="en-US" sz="3200" dirty="0" err="1"/>
              <a:t>Rumelhart</a:t>
            </a:r>
            <a:r>
              <a:rPr lang="en-US" sz="3200"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33528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9812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51054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74676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1097281" y="1600200"/>
            <a:ext cx="10637519" cy="4572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r>
              <a:rPr lang="en-US" dirty="0"/>
              <a:t>For a problem </a:t>
            </a:r>
            <a:r>
              <a:rPr lang="en-US" dirty="0" err="1"/>
              <a:t>a:a</a:t>
            </a:r>
            <a:r>
              <a:rPr lang="en-US" dirty="0"/>
              <a:t>*::</a:t>
            </a:r>
            <a:r>
              <a:rPr lang="en-US" dirty="0" err="1"/>
              <a:t>b:b</a:t>
            </a:r>
            <a:r>
              <a:rPr lang="en-US" dirty="0"/>
              <a:t>*, the parallelogram method is:</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9812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32766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46482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80010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3352800" y="40386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981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5029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8077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4B8606-E097-1E40-8540-1D10F863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534359"/>
            <a:ext cx="6928427" cy="942643"/>
          </a:xfrm>
          <a:prstGeom prst="rect">
            <a:avLst/>
          </a:prstGeom>
        </p:spPr>
      </p:pic>
    </p:spTree>
    <p:extLst>
      <p:ext uri="{BB962C8B-B14F-4D97-AF65-F5344CB8AC3E}">
        <p14:creationId xmlns:p14="http://schemas.microsoft.com/office/powerpoint/2010/main" val="31498641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70" y="122453"/>
            <a:ext cx="8691030" cy="6735548"/>
          </a:xfrm>
        </p:spPr>
      </p:pic>
      <p:sp>
        <p:nvSpPr>
          <p:cNvPr id="3" name="TextBox 2">
            <a:extLst>
              <a:ext uri="{FF2B5EF4-FFF2-40B4-BE49-F238E27FC236}">
                <a16:creationId xmlns:a16="http://schemas.microsoft.com/office/drawing/2014/main" id="{DCFE9A66-E187-374C-8854-E42D40FCD026}"/>
              </a:ext>
            </a:extLst>
          </p:cNvPr>
          <p:cNvSpPr txBox="1"/>
          <p:nvPr/>
        </p:nvSpPr>
        <p:spPr>
          <a:xfrm>
            <a:off x="1676401" y="246390"/>
            <a:ext cx="5495479" cy="523220"/>
          </a:xfrm>
          <a:prstGeom prst="rect">
            <a:avLst/>
          </a:prstGeom>
          <a:noFill/>
        </p:spPr>
        <p:txBody>
          <a:bodyPr wrap="none" rtlCol="0">
            <a:spAutoFit/>
          </a:bodyPr>
          <a:lstStyle/>
          <a:p>
            <a:r>
              <a:rPr lang="en-US" sz="2800" dirty="0"/>
              <a:t>Structure in </a:t>
            </a:r>
            <a:r>
              <a:rPr lang="en-US" sz="2800" dirty="0" err="1"/>
              <a:t>GloVE</a:t>
            </a:r>
            <a:r>
              <a:rPr lang="en-US" sz="28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457200" y="1999819"/>
            <a:ext cx="11626184" cy="4013392"/>
          </a:xfrm>
          <a:prstGeom prst="rect">
            <a:avLst/>
          </a:prstGeom>
          <a:ln w="12700">
            <a:miter lim="400000"/>
          </a:ln>
        </p:spPr>
      </p:pic>
      <p:sp>
        <p:nvSpPr>
          <p:cNvPr id="5" name="TextBox 4"/>
          <p:cNvSpPr txBox="1"/>
          <p:nvPr/>
        </p:nvSpPr>
        <p:spPr>
          <a:xfrm>
            <a:off x="692529" y="1209802"/>
            <a:ext cx="12983101" cy="523220"/>
          </a:xfrm>
          <a:prstGeom prst="rect">
            <a:avLst/>
          </a:prstGeom>
          <a:noFill/>
        </p:spPr>
        <p:txBody>
          <a:bodyPr wrap="square" rtlCol="0">
            <a:spAutoFit/>
          </a:bodyPr>
          <a:lstStyle/>
          <a:p>
            <a:r>
              <a:rPr lang="en-US" sz="2800" dirty="0"/>
              <a:t>Train embeddings on different decades of historical text to see meanings shift</a:t>
            </a:r>
          </a:p>
        </p:txBody>
      </p:sp>
      <p:sp>
        <p:nvSpPr>
          <p:cNvPr id="6" name="Shape 168"/>
          <p:cNvSpPr/>
          <p:nvPr/>
        </p:nvSpPr>
        <p:spPr>
          <a:xfrm>
            <a:off x="3352800" y="1850648"/>
            <a:ext cx="4700710"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2044778" y="304801"/>
            <a:ext cx="8066207" cy="61280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457200" y="-72993"/>
            <a:ext cx="11353800" cy="99060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892377" y="6211669"/>
            <a:ext cx="9918623" cy="646331"/>
          </a:xfrm>
          <a:prstGeom prst="rect">
            <a:avLst/>
          </a:prstGeom>
        </p:spPr>
        <p:txBody>
          <a:bodyPr wrap="square">
            <a:spAutoFit/>
          </a:bodyPr>
          <a:lstStyle/>
          <a:p>
            <a:r>
              <a:rPr lang="en-US" dirty="0"/>
              <a:t>William L. Hamilton, Jure </a:t>
            </a:r>
            <a:r>
              <a:rPr lang="en-US" dirty="0" err="1"/>
              <a:t>Leskovec</a:t>
            </a:r>
            <a:r>
              <a:rPr lang="en-US"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5"/>
            <a:ext cx="8976360" cy="703996"/>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1066800" y="2209800"/>
            <a:ext cx="9296400" cy="4023360"/>
          </a:xfrm>
        </p:spPr>
        <p:txBody>
          <a:bodyPr>
            <a:normAutofit/>
          </a:bodyPr>
          <a:lstStyle/>
          <a:p>
            <a:r>
              <a:rPr lang="en-US" sz="3200" dirty="0"/>
              <a:t>Ask </a:t>
            </a:r>
            <a:r>
              <a:rPr lang="en-US" dirty="0"/>
              <a:t>“Paris : France :: Tokyo : x” </a:t>
            </a:r>
          </a:p>
          <a:p>
            <a:pPr lvl="1"/>
            <a:r>
              <a:rPr lang="en-US" sz="2800" dirty="0"/>
              <a:t>x = Japan</a:t>
            </a:r>
          </a:p>
          <a:p>
            <a:r>
              <a:rPr lang="en-US" sz="3200" dirty="0"/>
              <a:t>Ask </a:t>
            </a:r>
            <a:r>
              <a:rPr lang="en-US"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286000" y="1205925"/>
            <a:ext cx="9144000" cy="584775"/>
          </a:xfrm>
          <a:prstGeom prst="rect">
            <a:avLst/>
          </a:prstGeom>
          <a:noFill/>
        </p:spPr>
        <p:txBody>
          <a:bodyPr wrap="square" rtlCol="0">
            <a:spAutoFit/>
          </a:bodyPr>
          <a:lstStyle/>
          <a:p>
            <a:r>
              <a:rPr lang="en-US" sz="1600" dirty="0" err="1"/>
              <a:t>Bolukbasi</a:t>
            </a:r>
            <a:r>
              <a:rPr lang="en-US" sz="1600" dirty="0"/>
              <a:t>, </a:t>
            </a:r>
            <a:r>
              <a:rPr lang="en-US" sz="1600" dirty="0" err="1"/>
              <a:t>Tolga</a:t>
            </a:r>
            <a:r>
              <a:rPr lang="en-US" sz="1600" dirty="0"/>
              <a:t>, Kai-Wei Chang, James Y. Zou, </a:t>
            </a:r>
            <a:r>
              <a:rPr lang="en-US" sz="1600" dirty="0" err="1"/>
              <a:t>Venkatesh</a:t>
            </a:r>
            <a:r>
              <a:rPr lang="en-US" sz="1600" dirty="0"/>
              <a:t> </a:t>
            </a:r>
            <a:r>
              <a:rPr lang="en-US" sz="1600" dirty="0" err="1"/>
              <a:t>Saligrama</a:t>
            </a:r>
            <a:r>
              <a:rPr lang="en-US" sz="1600" dirty="0"/>
              <a:t>, and Adam T. </a:t>
            </a:r>
            <a:r>
              <a:rPr lang="en-US" sz="1600" dirty="0" err="1"/>
              <a:t>Kalai</a:t>
            </a:r>
            <a:r>
              <a:rPr lang="en-US" sz="1600" dirty="0"/>
              <a:t>. "Man is to computer programmer as woman is to homemaker? debiasing word embeddings." In </a:t>
            </a:r>
            <a:r>
              <a:rPr lang="en-US" sz="1600" i="1" dirty="0" err="1"/>
              <a:t>NeurIPS</a:t>
            </a:r>
            <a:r>
              <a:rPr lang="en-US" sz="16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762000" y="5646003"/>
            <a:ext cx="10668000" cy="954107"/>
          </a:xfrm>
          <a:prstGeom prst="rect">
            <a:avLst/>
          </a:prstGeom>
          <a:noFill/>
        </p:spPr>
        <p:txBody>
          <a:bodyPr wrap="square" rtlCol="0">
            <a:spAutoFit/>
          </a:bodyPr>
          <a:lstStyle/>
          <a:p>
            <a:r>
              <a:rPr lang="en-US" sz="28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81000"/>
            <a:ext cx="11671300" cy="1285875"/>
          </a:xfrm>
        </p:spPr>
        <p:txBody>
          <a:bodyPr>
            <a:normAutofit fontScale="90000"/>
          </a:bodyPr>
          <a:lstStyle/>
          <a:p>
            <a:r>
              <a:rPr lang="en-US" dirty="0"/>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914400" y="1828800"/>
            <a:ext cx="10972799" cy="5447645"/>
          </a:xfrm>
          <a:prstGeom prst="rect">
            <a:avLst/>
          </a:prstGeom>
        </p:spPr>
        <p:txBody>
          <a:bodyPr wrap="square">
            <a:spAutoFit/>
          </a:bodyPr>
          <a:lstStyle/>
          <a:p>
            <a:pPr lvl="1" indent="-457200">
              <a:buFont typeface="Arial" panose="020B0604020202020204" pitchFamily="34" charset="0"/>
              <a:buChar char="•"/>
            </a:pPr>
            <a:r>
              <a:rPr lang="en-US" sz="3200" dirty="0"/>
              <a:t>Compute a </a:t>
            </a:r>
            <a:r>
              <a:rPr lang="en-US" sz="3200" b="1" dirty="0"/>
              <a:t>gender or ethnic bias </a:t>
            </a:r>
            <a:r>
              <a:rPr lang="en-US" sz="3200" dirty="0"/>
              <a:t>for each adjective: e.g., how much closer the adjective is to "woman" synonyms than "man" synonyms, or names of particular ethnicities</a:t>
            </a:r>
          </a:p>
          <a:p>
            <a:pPr marL="914400" lvl="1" indent="-457200">
              <a:buFont typeface="Arial" panose="020B0604020202020204" pitchFamily="34" charset="0"/>
              <a:buChar char="•"/>
            </a:pPr>
            <a:r>
              <a:rPr lang="en-US" sz="3200" dirty="0"/>
              <a:t>Embeddings for </a:t>
            </a:r>
            <a:r>
              <a:rPr lang="en-US" sz="3200" b="1" dirty="0"/>
              <a:t>competence</a:t>
            </a:r>
            <a:r>
              <a:rPr lang="en-US" sz="3200" dirty="0"/>
              <a:t> adjective (</a:t>
            </a:r>
            <a:r>
              <a:rPr lang="en-US" sz="3200" i="1" dirty="0"/>
              <a:t>smart, wise, brilliant, resourceful, thoughtful, logical) </a:t>
            </a:r>
            <a:r>
              <a:rPr lang="en-US" sz="3200" dirty="0"/>
              <a:t>are biased toward men, a bias slowly decreasing 1960-1990</a:t>
            </a:r>
          </a:p>
          <a:p>
            <a:pPr marL="914400" lvl="1" indent="-457200">
              <a:buFont typeface="Arial" panose="020B0604020202020204" pitchFamily="34" charset="0"/>
              <a:buChar char="•"/>
            </a:pPr>
            <a:r>
              <a:rPr lang="en-US" sz="3200" dirty="0"/>
              <a:t>Embeddings for </a:t>
            </a:r>
            <a:r>
              <a:rPr lang="en-US" sz="3200" b="1" dirty="0"/>
              <a:t>dehumanizing</a:t>
            </a:r>
            <a:r>
              <a:rPr lang="en-US" sz="3200" dirty="0"/>
              <a:t> adjectives (barbaric, monstrous, bizarre)  were biased toward Asians in the 1930s, bias decreasing over the 20</a:t>
            </a:r>
            <a:r>
              <a:rPr lang="en-US" sz="3200" baseline="30000" dirty="0"/>
              <a:t>th</a:t>
            </a:r>
            <a:r>
              <a:rPr lang="en-US" sz="3200" dirty="0"/>
              <a:t> century.</a:t>
            </a:r>
          </a:p>
          <a:p>
            <a:pPr marL="457200" indent="-457200">
              <a:buFont typeface="Arial" panose="020B0604020202020204" pitchFamily="34" charset="0"/>
              <a:buChar char="•"/>
            </a:pPr>
            <a:r>
              <a:rPr lang="en-US" sz="3200" dirty="0"/>
              <a:t>These match the results of old surveys done in the 1930s</a:t>
            </a:r>
          </a:p>
          <a:p>
            <a:pPr lvl="1"/>
            <a:endParaRPr lang="en-US" sz="2800" dirty="0"/>
          </a:p>
        </p:txBody>
      </p:sp>
      <p:sp>
        <p:nvSpPr>
          <p:cNvPr id="6" name="Rectangle 5">
            <a:extLst>
              <a:ext uri="{FF2B5EF4-FFF2-40B4-BE49-F238E27FC236}">
                <a16:creationId xmlns:a16="http://schemas.microsoft.com/office/drawing/2014/main" id="{F958FEAB-DF13-3447-A477-11CEEA826135}"/>
              </a:ext>
            </a:extLst>
          </p:cNvPr>
          <p:cNvSpPr/>
          <p:nvPr/>
        </p:nvSpPr>
        <p:spPr>
          <a:xfrm>
            <a:off x="1848432" y="1004926"/>
            <a:ext cx="10330868" cy="553998"/>
          </a:xfrm>
          <a:prstGeom prst="rect">
            <a:avLst/>
          </a:prstGeom>
        </p:spPr>
        <p:txBody>
          <a:bodyPr wrap="square">
            <a:spAutoFit/>
          </a:bodyPr>
          <a:lstStyle/>
          <a:p>
            <a:r>
              <a:rPr lang="en-US" sz="1500" dirty="0">
                <a:solidFill>
                  <a:srgbClr val="000000"/>
                </a:solidFill>
                <a:latin typeface="Calibri" panose="020F0502020204030204" pitchFamily="34" charset="0"/>
                <a:cs typeface="Calibri" panose="020F0502020204030204" pitchFamily="34" charset="0"/>
              </a:rPr>
              <a:t>Garg, N., </a:t>
            </a:r>
            <a:r>
              <a:rPr lang="en-US" sz="1500" dirty="0" err="1">
                <a:solidFill>
                  <a:srgbClr val="000000"/>
                </a:solidFill>
                <a:latin typeface="Calibri" panose="020F0502020204030204" pitchFamily="34" charset="0"/>
                <a:cs typeface="Calibri" panose="020F0502020204030204" pitchFamily="34" charset="0"/>
              </a:rPr>
              <a:t>Schiebinger</a:t>
            </a:r>
            <a:r>
              <a:rPr lang="en-US" sz="1500" dirty="0">
                <a:solidFill>
                  <a:srgbClr val="000000"/>
                </a:solidFill>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76372923"/>
      </p:ext>
    </p:extLst>
  </p:cSld>
  <p:clrMapOvr>
    <a:masterClrMapping/>
  </p:clrMapOvr>
  <p:transition/>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41168</TotalTime>
  <Words>10342</Words>
  <Application>Microsoft Macintosh PowerPoint</Application>
  <PresentationFormat>Widescreen</PresentationFormat>
  <Paragraphs>826</Paragraphs>
  <Slides>98</Slides>
  <Notes>85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11" baseType="lpstr">
      <vt:lpstr>ＭＳ Ｐゴシック</vt:lpstr>
      <vt:lpstr>Arial</vt:lpstr>
      <vt:lpstr>Calibri</vt:lpstr>
      <vt:lpstr>Calibri Light</vt:lpstr>
      <vt:lpstr>Cambria Math</vt:lpstr>
      <vt:lpstr>Courier</vt:lpstr>
      <vt:lpstr>Franklin Gothic Book</vt:lpstr>
      <vt:lpstr>Microsoft New Tai Lue</vt:lpstr>
      <vt:lpstr>Tahoma</vt:lpstr>
      <vt:lpstr>Times New Roman</vt:lpstr>
      <vt:lpstr>Wingdings</vt:lpstr>
      <vt:lpstr>1_Retrospect</vt:lpstr>
      <vt:lpstr>Equation</vt:lpstr>
      <vt:lpstr>Vector Semantics &amp; Embeddings</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vt:lpstr>
      <vt:lpstr>Vector Semantics &amp; Embeddings</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Presentation</vt:lpstr>
      <vt:lpstr>Vector Semantics &amp; Embeddings</vt:lpstr>
      <vt:lpstr>Vector Semantics &amp;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Vector Semantics &amp; Embeddings</vt:lpstr>
      <vt:lpstr>Vector Semantics &amp; Embeddings</vt:lpstr>
      <vt:lpstr>But raw frequency is a bad representation</vt:lpstr>
      <vt:lpstr>Two common solutions for word weighting</vt:lpstr>
      <vt:lpstr>Term frequency (tf) in the tf-idf algorithm</vt:lpstr>
      <vt:lpstr>Document frequency (df)</vt:lpstr>
      <vt:lpstr>Inverse document frequency (idf)</vt:lpstr>
      <vt:lpstr>What is a document?</vt:lpstr>
      <vt:lpstr>Final tf-idf weighted value for a word</vt:lpstr>
      <vt:lpstr>Vector Semantics &amp; Embeddings</vt:lpstr>
      <vt:lpstr>Vector Semantics &amp; Embeddings</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Vector Semantics &amp; Embeddings</vt:lpstr>
      <vt:lpstr>Vector Semantics &amp; Embeddings</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Vector Semantics &amp; Embeddings</vt:lpstr>
      <vt:lpstr>Vector Semantics &amp; Embeddings</vt:lpstr>
      <vt:lpstr>The kinds of neighbors depend on window size</vt:lpstr>
      <vt:lpstr>Analogical relations</vt:lpstr>
      <vt:lpstr>Analogical relations via parallelogram</vt:lpstr>
      <vt:lpstr>PowerPoint Presentation</vt:lpstr>
      <vt:lpstr>Caveats with the parallelogram method</vt:lpstr>
      <vt:lpstr>Embeddings as a window onto historical semantics</vt:lpstr>
      <vt:lpstr>Embeddings reflect cultural bias!</vt:lpstr>
      <vt:lpstr>Historical embedding as a tool to study cultural biases</vt:lpstr>
      <vt:lpstr>Vector Semantics &amp; Embeddings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Dan Jurafsky</cp:lastModifiedBy>
  <cp:revision>1856</cp:revision>
  <cp:lastPrinted>2019-02-07T01:34:53Z</cp:lastPrinted>
  <dcterms:created xsi:type="dcterms:W3CDTF">2009-06-12T17:14:38Z</dcterms:created>
  <dcterms:modified xsi:type="dcterms:W3CDTF">2024-02-04T01:20:54Z</dcterms:modified>
</cp:coreProperties>
</file>